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6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7.xml" ContentType="application/vnd.openxmlformats-officedocument.drawingml.chartshapes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8.xml" ContentType="application/vnd.openxmlformats-officedocument.drawingml.chartshapes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9.xml" ContentType="application/vnd.openxmlformats-officedocument.drawingml.chartshapes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0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72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бы вы оценили 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профессионализма учителей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работающих</a:t>
            </a:r>
            <a:r>
              <a:rPr lang="ru-RU" sz="2400" b="1" baseline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Вашим ребенком? 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Высокий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27-47B1-A70A-DB39D10BFD0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Довольно высокий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27-47B1-A70A-DB39D10BFD0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На среднем уровне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27-47B1-A70A-DB39D10BFD03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027-47B1-A70A-DB39D10BFD03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Низкий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027-47B1-A70A-DB39D10BFD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38589440"/>
        <c:axId val="-1838591072"/>
      </c:barChart>
      <c:catAx>
        <c:axId val="-183858944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838591072"/>
        <c:crosses val="autoZero"/>
        <c:auto val="1"/>
        <c:lblAlgn val="ctr"/>
        <c:lblOffset val="100"/>
        <c:noMultiLvlLbl val="0"/>
      </c:catAx>
      <c:valAx>
        <c:axId val="-1838591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38589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9929649841658501"/>
          <c:w val="1"/>
          <c:h val="0.1791884828580076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Устраивает ли Вас </a:t>
            </a:r>
            <a:r>
              <a:rPr lang="ru-RU" sz="2800" b="1" i="0" u="none" strike="noStrike" baseline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коррекционной работы: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0474994952554009"/>
          <c:y val="4.85908649173955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4.5397536846355745E-2"/>
          <c:y val="0.1931972789115646"/>
          <c:w val="0.93793579648697756"/>
          <c:h val="0.65902604011233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CA6-481E-A289-1D5FD0027442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A6-481E-A289-1D5FD0027442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CA6-481E-A289-1D5FD00274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38158176"/>
        <c:axId val="-1838165248"/>
      </c:barChart>
      <c:catAx>
        <c:axId val="-183815817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838165248"/>
        <c:crosses val="autoZero"/>
        <c:auto val="1"/>
        <c:lblAlgn val="ctr"/>
        <c:lblOffset val="100"/>
        <c:noMultiLvlLbl val="0"/>
      </c:catAx>
      <c:valAx>
        <c:axId val="-1838165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38158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1870105996365839"/>
          <c:y val="0.87803731166257282"/>
          <c:w val="0.69119452856854435"/>
          <c:h val="0.100096799124599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Согласны ли Вы с тем, что занятия проводятся в хорошо оборудованных кабинетах </a:t>
            </a:r>
          </a:p>
          <a:p>
            <a:pPr>
              <a:defRPr sz="2800"/>
            </a:pP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b="1" i="0" u="none" strike="noStrike" baseline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мебель, технические средства обучения</a:t>
            </a: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885251362810417"/>
          <c:y val="1.94363459669582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Полностью согласен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AC-48F9-ADA7-8BB4D1E07DA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Частично согласен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AC-48F9-ADA7-8BB4D1E07DA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AC-48F9-ADA7-8BB4D1E07DA9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Полностью не согласен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AC-48F9-ADA7-8BB4D1E07D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38594336"/>
        <c:axId val="-1838582368"/>
      </c:barChart>
      <c:catAx>
        <c:axId val="-18385943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838582368"/>
        <c:crosses val="autoZero"/>
        <c:auto val="1"/>
        <c:lblAlgn val="ctr"/>
        <c:lblOffset val="100"/>
        <c:noMultiLvlLbl val="0"/>
      </c:catAx>
      <c:valAx>
        <c:axId val="-18385823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38594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6401559498940184"/>
          <c:w val="1"/>
          <c:h val="0.121407145535379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Каковы, на Ваш взгляд, </a:t>
            </a:r>
            <a:r>
              <a:rPr lang="ru-RU" sz="2800" b="1" i="0" u="none" strike="noStrike" baseline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санитарно-гигиенические условия школы</a:t>
            </a: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которой учится Ваш ребенок: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885251362810417"/>
          <c:y val="2.186588921282798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Хорошие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EC6-41D6-9AA3-2340B37D659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Отличные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EC6-41D6-9AA3-2340B37D659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EC6-41D6-9AA3-2340B37D659C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Удовлетворительные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EC6-41D6-9AA3-2340B37D659C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Неудовлетворительные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EC6-41D6-9AA3-2340B37D659C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Недопустимые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EC6-41D6-9AA3-2340B37D65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38593792"/>
        <c:axId val="-1838582912"/>
      </c:barChart>
      <c:catAx>
        <c:axId val="-18385937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838582912"/>
        <c:crosses val="autoZero"/>
        <c:auto val="1"/>
        <c:lblAlgn val="ctr"/>
        <c:lblOffset val="100"/>
        <c:noMultiLvlLbl val="0"/>
      </c:catAx>
      <c:valAx>
        <c:axId val="-183858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385937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215727841712094E-2"/>
          <c:y val="0.87803731166257282"/>
          <c:w val="0.96170734908136479"/>
          <c:h val="0.100096799124599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Созданы ли в школе, где учится Ваш ребенок, </a:t>
            </a:r>
            <a:r>
              <a:rPr lang="ru-RU" sz="2800" b="1" i="0" u="none" strike="noStrike" baseline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 для охраны и укрепления его здоровья</a:t>
            </a: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0474994952554009"/>
          <c:y val="4.85908649173955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AC-48D8-85FA-F41B59BC14A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AC-48D8-85FA-F41B59BC14A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FAC-48D8-85FA-F41B59BC14A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38583456"/>
        <c:axId val="-1838581824"/>
      </c:barChart>
      <c:catAx>
        <c:axId val="-183858345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838581824"/>
        <c:crosses val="autoZero"/>
        <c:auto val="1"/>
        <c:lblAlgn val="ctr"/>
        <c:lblOffset val="100"/>
        <c:noMultiLvlLbl val="0"/>
      </c:catAx>
      <c:valAx>
        <c:axId val="-1838581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385834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1.5215727841712094E-2"/>
          <c:y val="0.87803731166257282"/>
          <c:w val="0.96170734908136479"/>
          <c:h val="0.100096799124599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Какова, на Ваш взгляд, </a:t>
            </a:r>
            <a:r>
              <a:rPr lang="ru-RU" sz="2800" b="1" i="0" u="none" strike="noStrike" baseline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обеспеченность учебной и дополнительной литературой в школе</a:t>
            </a: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где учится Ваш ребенок: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885251362810417"/>
          <c:y val="1.94363459669582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Хорошая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7C-4E58-B119-1796313F6B1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Отличная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77C-4E58-B119-1796313F6B1F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Удовлетворительная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77C-4E58-B119-1796313F6B1F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77C-4E58-B119-1796313F6B1F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Недопустимая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77C-4E58-B119-1796313F6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38592704"/>
        <c:axId val="-1838580192"/>
      </c:barChart>
      <c:catAx>
        <c:axId val="-183859270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838580192"/>
        <c:crosses val="autoZero"/>
        <c:auto val="1"/>
        <c:lblAlgn val="ctr"/>
        <c:lblOffset val="100"/>
        <c:noMultiLvlLbl val="0"/>
      </c:catAx>
      <c:valAx>
        <c:axId val="-1838580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38592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215727841712094E-2"/>
          <c:y val="0.87803731166257282"/>
          <c:w val="0.96170734908136479"/>
          <c:h val="0.100096799124599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бы Вы оценили </a:t>
            </a:r>
            <a:r>
              <a:rPr lang="ru-RU" sz="2800" b="1" i="0" u="none" strike="noStrike" baseline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питания</a:t>
            </a: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школе, где учится Ваш ребенок: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885251362810417"/>
          <c:y val="1.94363459669582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Хорошее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036-4563-9A48-9EBC52AE581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Отличное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036-4563-9A48-9EBC52AE581D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Удовлетворительное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036-4563-9A48-9EBC52AE581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036-4563-9A48-9EBC52AE581D}"/>
            </c:ext>
          </c:extLst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Неудовлетворительные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036-4563-9A48-9EBC52AE581D}"/>
            </c:ext>
          </c:extLst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Недопустимые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036-4563-9A48-9EBC52AE58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38581280"/>
        <c:axId val="-1838587264"/>
      </c:barChart>
      <c:catAx>
        <c:axId val="-18385812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838587264"/>
        <c:crosses val="autoZero"/>
        <c:auto val="1"/>
        <c:lblAlgn val="ctr"/>
        <c:lblOffset val="100"/>
        <c:noMultiLvlLbl val="0"/>
      </c:catAx>
      <c:valAx>
        <c:axId val="-18385872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38581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5215727841712094E-2"/>
          <c:y val="0.87803731166257282"/>
          <c:w val="0.96170734908136479"/>
          <c:h val="0.100096799124599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Согласны ли Вы с тем, что в школе, где учится Ваш ребенок, </a:t>
            </a:r>
            <a:r>
              <a:rPr lang="ru-RU" sz="2800" b="1" i="0" u="none" strike="noStrike" baseline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созданы условия для обеспечения родителей необходимой информацией </a:t>
            </a: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(электронный журнал, работа сайта школы, информационные стенды):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1885251362810417"/>
          <c:y val="1.94363459669582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Полностью согласен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8C-45D6-9018-59C214C2BF7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Частично согласен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98C-45D6-9018-59C214C2BF7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Полностью не согласен ответить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98C-45D6-9018-59C214C2BF7A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98C-45D6-9018-59C214C2BF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38166880"/>
        <c:axId val="-1838172864"/>
      </c:barChart>
      <c:catAx>
        <c:axId val="-183816688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838172864"/>
        <c:crosses val="autoZero"/>
        <c:auto val="1"/>
        <c:lblAlgn val="ctr"/>
        <c:lblOffset val="100"/>
        <c:noMultiLvlLbl val="0"/>
      </c:catAx>
      <c:valAx>
        <c:axId val="-18381728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38166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42317787199684E-3"/>
          <c:y val="0.87467115080002755"/>
          <c:w val="0.97249485160508786"/>
          <c:h val="0.11075158972475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Устраивает ли Вас </a:t>
            </a:r>
            <a:r>
              <a:rPr lang="ru-RU" sz="2800" b="1" i="0" u="none" strike="noStrike" baseline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внеурочной деятельности (работа кружков, секций):</a:t>
            </a:r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0474994952554009"/>
          <c:y val="4.85908649173955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4.5397536846355745E-2"/>
          <c:y val="0.1931972789115646"/>
          <c:w val="0.93793579648697756"/>
          <c:h val="0.65902604011233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DB-45C4-95F4-CA6B4322B01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6DB-45C4-95F4-CA6B4322B01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6DB-45C4-95F4-CA6B4322B0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38160896"/>
        <c:axId val="-1838162528"/>
      </c:barChart>
      <c:catAx>
        <c:axId val="-183816089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838162528"/>
        <c:crosses val="autoZero"/>
        <c:auto val="1"/>
        <c:lblAlgn val="ctr"/>
        <c:lblOffset val="100"/>
        <c:noMultiLvlLbl val="0"/>
      </c:catAx>
      <c:valAx>
        <c:axId val="-1838162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381608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13188239450837874"/>
          <c:y val="0.87803731166257282"/>
          <c:w val="0.762989400363416"/>
          <c:h val="0.100096799124599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Удовлетворены ли Вы </a:t>
            </a:r>
            <a:r>
              <a:rPr lang="ru-RU" sz="2800" b="1" i="0" u="none" strike="noStrike" baseline="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качеством образования</a:t>
            </a:r>
            <a:r>
              <a:rPr lang="ru-RU" sz="2800" b="1" i="0" u="none" strike="noStrike" baseline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которое дает школа:</a:t>
            </a:r>
            <a:endPara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0474994952554009"/>
          <c:y val="4.859086491739553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4.1551383000201898E-2"/>
          <c:y val="0.16161321671525752"/>
          <c:w val="0.93793579648697756"/>
          <c:h val="0.65902604011233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Да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6A9-4C3C-AA9B-4656DC9BFA2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Затрудняюсь ответить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6A9-4C3C-AA9B-4656DC9BFA2B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Нет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Лист1!$A$2</c:f>
              <c:strCache>
                <c:ptCount val="1"/>
                <c:pt idx="0">
                  <c:v>Категория 1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6A9-4C3C-AA9B-4656DC9BFA2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838160352"/>
        <c:axId val="-1838165792"/>
      </c:barChart>
      <c:catAx>
        <c:axId val="-183816035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-1838165792"/>
        <c:crosses val="autoZero"/>
        <c:auto val="1"/>
        <c:lblAlgn val="ctr"/>
        <c:lblOffset val="100"/>
        <c:noMultiLvlLbl val="0"/>
      </c:catAx>
      <c:valAx>
        <c:axId val="-18381657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1838160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</c:legendEntry>
      <c:layout>
        <c:manualLayout>
          <c:xMode val="edge"/>
          <c:yMode val="edge"/>
          <c:x val="0.1870105996365839"/>
          <c:y val="0.86831913867909372"/>
          <c:w val="0.64504068241469814"/>
          <c:h val="0.100096799124599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0.17708</cdr:x>
      <cdr:y>0.44684</cdr:y>
    </cdr:from>
    <cdr:to>
      <cdr:x>0.26631</cdr:x>
      <cdr:y>0.61466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54188" y="1582576"/>
          <a:ext cx="883920" cy="5943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208</a:t>
          </a:r>
        </a:p>
      </cdr:txBody>
    </cdr:sp>
  </cdr:relSizeAnchor>
  <cdr:relSizeAnchor xmlns:cdr="http://schemas.openxmlformats.org/drawingml/2006/chartDrawing">
    <cdr:from>
      <cdr:x>0.31024</cdr:x>
      <cdr:y>0.50483</cdr:y>
    </cdr:from>
    <cdr:to>
      <cdr:x>0.41107</cdr:x>
      <cdr:y>0.70737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232171" y="1951007"/>
          <a:ext cx="1050471" cy="7827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110</a:t>
          </a:r>
        </a:p>
      </cdr:txBody>
    </cdr:sp>
  </cdr:relSizeAnchor>
  <cdr:relSizeAnchor xmlns:cdr="http://schemas.openxmlformats.org/drawingml/2006/chartDrawing">
    <cdr:from>
      <cdr:x>0.47114</cdr:x>
      <cdr:y>0.63113</cdr:y>
    </cdr:from>
    <cdr:to>
      <cdr:x>0.56037</cdr:x>
      <cdr:y>0.79895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4908440" y="2439135"/>
          <a:ext cx="929620" cy="64857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50</a:t>
          </a:r>
        </a:p>
      </cdr:txBody>
    </cdr:sp>
  </cdr:relSizeAnchor>
  <cdr:relSizeAnchor xmlns:cdr="http://schemas.openxmlformats.org/drawingml/2006/chartDrawing">
    <cdr:from>
      <cdr:x>0.61157</cdr:x>
      <cdr:y>0.60371</cdr:y>
    </cdr:from>
    <cdr:to>
      <cdr:x>0.7008</cdr:x>
      <cdr:y>0.77152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6371523" y="2333178"/>
          <a:ext cx="929620" cy="6485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18</a:t>
          </a:r>
        </a:p>
      </cdr:txBody>
    </cdr:sp>
  </cdr:relSizeAnchor>
  <cdr:relSizeAnchor xmlns:cdr="http://schemas.openxmlformats.org/drawingml/2006/chartDrawing">
    <cdr:from>
      <cdr:x>0.75619</cdr:x>
      <cdr:y>0.65447</cdr:y>
    </cdr:from>
    <cdr:to>
      <cdr:x>0.84542</cdr:x>
      <cdr:y>0.82228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7878218" y="2529354"/>
          <a:ext cx="929620" cy="64853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</a:t>
          </a:r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0.67952</cdr:x>
      <cdr:y>0.6024</cdr:y>
    </cdr:from>
    <cdr:to>
      <cdr:x>0.76875</cdr:x>
      <cdr:y>0.77021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731325" y="3148914"/>
          <a:ext cx="883913" cy="8771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44</a:t>
          </a:r>
        </a:p>
      </cdr:txBody>
    </cdr:sp>
  </cdr:relSizeAnchor>
  <cdr:relSizeAnchor xmlns:cdr="http://schemas.openxmlformats.org/drawingml/2006/chartDrawing">
    <cdr:from>
      <cdr:x>0.2484</cdr:x>
      <cdr:y>0.48397</cdr:y>
    </cdr:from>
    <cdr:to>
      <cdr:x>0.35965</cdr:x>
      <cdr:y>0.6725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460658" y="2529842"/>
          <a:ext cx="1102010" cy="9855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284</a:t>
          </a:r>
        </a:p>
      </cdr:txBody>
    </cdr:sp>
  </cdr:relSizeAnchor>
  <cdr:relSizeAnchor xmlns:cdr="http://schemas.openxmlformats.org/drawingml/2006/chartDrawing">
    <cdr:from>
      <cdr:x>0.46717</cdr:x>
      <cdr:y>0.55049</cdr:y>
    </cdr:from>
    <cdr:to>
      <cdr:x>0.5564</cdr:x>
      <cdr:y>0.71831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627786" y="2877595"/>
          <a:ext cx="883912" cy="8772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57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0.20849</cdr:x>
      <cdr:y>0.51173</cdr:y>
    </cdr:from>
    <cdr:to>
      <cdr:x>0.29773</cdr:x>
      <cdr:y>0.67955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65351" y="2674981"/>
          <a:ext cx="883913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195</a:t>
          </a:r>
        </a:p>
      </cdr:txBody>
    </cdr:sp>
  </cdr:relSizeAnchor>
  <cdr:relSizeAnchor xmlns:cdr="http://schemas.openxmlformats.org/drawingml/2006/chartDrawing">
    <cdr:from>
      <cdr:x>0.37529</cdr:x>
      <cdr:y>0.64394</cdr:y>
    </cdr:from>
    <cdr:to>
      <cdr:x>0.49273</cdr:x>
      <cdr:y>0.81871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717587" y="3366091"/>
          <a:ext cx="1163361" cy="9135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154</a:t>
          </a:r>
        </a:p>
      </cdr:txBody>
    </cdr:sp>
  </cdr:relSizeAnchor>
  <cdr:relSizeAnchor xmlns:cdr="http://schemas.openxmlformats.org/drawingml/2006/chartDrawing">
    <cdr:from>
      <cdr:x>0.55022</cdr:x>
      <cdr:y>0.63081</cdr:y>
    </cdr:from>
    <cdr:to>
      <cdr:x>0.63945</cdr:x>
      <cdr:y>0.79862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450524" y="3297465"/>
          <a:ext cx="883912" cy="8771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</a:t>
          </a:r>
        </a:p>
      </cdr:txBody>
    </cdr:sp>
  </cdr:relSizeAnchor>
  <cdr:relSizeAnchor xmlns:cdr="http://schemas.openxmlformats.org/drawingml/2006/chartDrawing">
    <cdr:from>
      <cdr:x>0.72585</cdr:x>
      <cdr:y>0.68437</cdr:y>
    </cdr:from>
    <cdr:to>
      <cdr:x>0.81508</cdr:x>
      <cdr:y>0.85219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7190230" y="3577401"/>
          <a:ext cx="883912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16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0.14747</cdr:x>
      <cdr:y>0.38577</cdr:y>
    </cdr:from>
    <cdr:to>
      <cdr:x>0.2367</cdr:x>
      <cdr:y>0.55359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60823" y="2016518"/>
          <a:ext cx="883912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179</a:t>
          </a:r>
        </a:p>
      </cdr:txBody>
    </cdr:sp>
  </cdr:relSizeAnchor>
  <cdr:relSizeAnchor xmlns:cdr="http://schemas.openxmlformats.org/drawingml/2006/chartDrawing">
    <cdr:from>
      <cdr:x>0.53298</cdr:x>
      <cdr:y>0.65127</cdr:y>
    </cdr:from>
    <cdr:to>
      <cdr:x>0.62221</cdr:x>
      <cdr:y>0.81908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279700" y="3404373"/>
          <a:ext cx="883912" cy="8771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13</a:t>
          </a:r>
        </a:p>
      </cdr:txBody>
    </cdr:sp>
  </cdr:relSizeAnchor>
  <cdr:relSizeAnchor xmlns:cdr="http://schemas.openxmlformats.org/drawingml/2006/chartDrawing">
    <cdr:from>
      <cdr:x>0.26239</cdr:x>
      <cdr:y>0.53644</cdr:y>
    </cdr:from>
    <cdr:to>
      <cdr:x>0.37457</cdr:x>
      <cdr:y>0.74264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599203" y="2804160"/>
          <a:ext cx="1111246" cy="107788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115</a:t>
          </a:r>
        </a:p>
      </cdr:txBody>
    </cdr:sp>
  </cdr:relSizeAnchor>
  <cdr:relSizeAnchor xmlns:cdr="http://schemas.openxmlformats.org/drawingml/2006/chartDrawing">
    <cdr:from>
      <cdr:x>0.40269</cdr:x>
      <cdr:y>0.73009</cdr:y>
    </cdr:from>
    <cdr:to>
      <cdr:x>0.49192</cdr:x>
      <cdr:y>0.89791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989017" y="3816409"/>
          <a:ext cx="883912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62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0.68208</cdr:x>
      <cdr:y>0.67528</cdr:y>
    </cdr:from>
    <cdr:to>
      <cdr:x>0.77131</cdr:x>
      <cdr:y>0.84309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756691" y="3529881"/>
          <a:ext cx="883912" cy="8771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23</a:t>
          </a:r>
        </a:p>
      </cdr:txBody>
    </cdr:sp>
  </cdr:relSizeAnchor>
  <cdr:relSizeAnchor xmlns:cdr="http://schemas.openxmlformats.org/drawingml/2006/chartDrawing">
    <cdr:from>
      <cdr:x>0.2484</cdr:x>
      <cdr:y>0.48397</cdr:y>
    </cdr:from>
    <cdr:to>
      <cdr:x>0.35965</cdr:x>
      <cdr:y>0.6725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460658" y="2529842"/>
          <a:ext cx="1102010" cy="9855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286</a:t>
          </a:r>
        </a:p>
      </cdr:txBody>
    </cdr:sp>
  </cdr:relSizeAnchor>
  <cdr:relSizeAnchor xmlns:cdr="http://schemas.openxmlformats.org/drawingml/2006/chartDrawing">
    <cdr:from>
      <cdr:x>0.4723</cdr:x>
      <cdr:y>0.73593</cdr:y>
    </cdr:from>
    <cdr:to>
      <cdr:x>0.56153</cdr:x>
      <cdr:y>0.90375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678604" y="3846944"/>
          <a:ext cx="883912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75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0.17778</cdr:x>
      <cdr:y>0.3936</cdr:y>
    </cdr:from>
    <cdr:to>
      <cdr:x>0.26701</cdr:x>
      <cdr:y>0.56142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761089" y="2057486"/>
          <a:ext cx="883912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178</a:t>
          </a:r>
        </a:p>
      </cdr:txBody>
    </cdr:sp>
  </cdr:relSizeAnchor>
  <cdr:relSizeAnchor xmlns:cdr="http://schemas.openxmlformats.org/drawingml/2006/chartDrawing">
    <cdr:from>
      <cdr:x>0.61192</cdr:x>
      <cdr:y>0.58758</cdr:y>
    </cdr:from>
    <cdr:to>
      <cdr:x>0.70115</cdr:x>
      <cdr:y>0.75539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061677" y="3071469"/>
          <a:ext cx="883913" cy="8771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19</a:t>
          </a:r>
        </a:p>
      </cdr:txBody>
    </cdr:sp>
  </cdr:relSizeAnchor>
  <cdr:relSizeAnchor xmlns:cdr="http://schemas.openxmlformats.org/drawingml/2006/chartDrawing">
    <cdr:from>
      <cdr:x>0.30234</cdr:x>
      <cdr:y>0.52054</cdr:y>
    </cdr:from>
    <cdr:to>
      <cdr:x>0.41722</cdr:x>
      <cdr:y>0.72336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994947" y="2721033"/>
          <a:ext cx="1138065" cy="10602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140</a:t>
          </a:r>
        </a:p>
      </cdr:txBody>
    </cdr:sp>
  </cdr:relSizeAnchor>
  <cdr:relSizeAnchor xmlns:cdr="http://schemas.openxmlformats.org/drawingml/2006/chartDrawing">
    <cdr:from>
      <cdr:x>0.47433</cdr:x>
      <cdr:y>0.69354</cdr:y>
    </cdr:from>
    <cdr:to>
      <cdr:x>0.56356</cdr:x>
      <cdr:y>0.86136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698754" y="3625344"/>
          <a:ext cx="883913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44</a:t>
          </a:r>
        </a:p>
      </cdr:txBody>
    </cdr:sp>
  </cdr:relSizeAnchor>
  <cdr:relSizeAnchor xmlns:cdr="http://schemas.openxmlformats.org/drawingml/2006/chartDrawing">
    <cdr:from>
      <cdr:x>0.75778</cdr:x>
      <cdr:y>0.69609</cdr:y>
    </cdr:from>
    <cdr:to>
      <cdr:x>0.84701</cdr:x>
      <cdr:y>0.8639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7506524" y="3638674"/>
          <a:ext cx="883913" cy="8771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0.14747</cdr:x>
      <cdr:y>0.35705</cdr:y>
    </cdr:from>
    <cdr:to>
      <cdr:x>0.2367</cdr:x>
      <cdr:y>0.52487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60838" y="1866418"/>
          <a:ext cx="883912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119</a:t>
          </a:r>
        </a:p>
      </cdr:txBody>
    </cdr:sp>
  </cdr:relSizeAnchor>
  <cdr:relSizeAnchor xmlns:cdr="http://schemas.openxmlformats.org/drawingml/2006/chartDrawing">
    <cdr:from>
      <cdr:x>0.53022</cdr:x>
      <cdr:y>0.57884</cdr:y>
    </cdr:from>
    <cdr:to>
      <cdr:x>0.61945</cdr:x>
      <cdr:y>0.74665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252359" y="3025771"/>
          <a:ext cx="883913" cy="8771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50</a:t>
          </a:r>
        </a:p>
      </cdr:txBody>
    </cdr:sp>
  </cdr:relSizeAnchor>
  <cdr:relSizeAnchor xmlns:cdr="http://schemas.openxmlformats.org/drawingml/2006/chartDrawing">
    <cdr:from>
      <cdr:x>0.27917</cdr:x>
      <cdr:y>0.45307</cdr:y>
    </cdr:from>
    <cdr:to>
      <cdr:x>0.3684</cdr:x>
      <cdr:y>0.62711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765458" y="2368344"/>
          <a:ext cx="883912" cy="9097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90</a:t>
          </a:r>
        </a:p>
      </cdr:txBody>
    </cdr:sp>
  </cdr:relSizeAnchor>
  <cdr:relSizeAnchor xmlns:cdr="http://schemas.openxmlformats.org/drawingml/2006/chartDrawing">
    <cdr:from>
      <cdr:x>0.40269</cdr:x>
      <cdr:y>0.64132</cdr:y>
    </cdr:from>
    <cdr:to>
      <cdr:x>0.49192</cdr:x>
      <cdr:y>0.80914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3989047" y="3352390"/>
          <a:ext cx="883913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70</a:t>
          </a:r>
        </a:p>
      </cdr:txBody>
    </cdr:sp>
  </cdr:relSizeAnchor>
  <cdr:relSizeAnchor xmlns:cdr="http://schemas.openxmlformats.org/drawingml/2006/chartDrawing">
    <cdr:from>
      <cdr:x>0.65659</cdr:x>
      <cdr:y>0.6871</cdr:y>
    </cdr:from>
    <cdr:to>
      <cdr:x>0.74582</cdr:x>
      <cdr:y>0.85491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6504208" y="3591674"/>
          <a:ext cx="883912" cy="8771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46</a:t>
          </a:r>
        </a:p>
      </cdr:txBody>
    </cdr:sp>
  </cdr:relSizeAnchor>
  <cdr:relSizeAnchor xmlns:cdr="http://schemas.openxmlformats.org/drawingml/2006/chartDrawing">
    <cdr:from>
      <cdr:x>0.86801</cdr:x>
      <cdr:y>0.7167</cdr:y>
    </cdr:from>
    <cdr:to>
      <cdr:x>0.95724</cdr:x>
      <cdr:y>0.88451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E28CA6AC-5F97-FA6C-F541-68476A153E2E}"/>
            </a:ext>
          </a:extLst>
        </cdr:cNvPr>
        <cdr:cNvSpPr txBox="1"/>
      </cdr:nvSpPr>
      <cdr:spPr>
        <a:xfrm xmlns:a="http://schemas.openxmlformats.org/drawingml/2006/main">
          <a:off x="8598536" y="3746401"/>
          <a:ext cx="883912" cy="8771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</a:t>
          </a: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0.20849</cdr:x>
      <cdr:y>0.57976</cdr:y>
    </cdr:from>
    <cdr:to>
      <cdr:x>0.29773</cdr:x>
      <cdr:y>0.74758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65302" y="3030576"/>
          <a:ext cx="884011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242</a:t>
          </a:r>
        </a:p>
      </cdr:txBody>
    </cdr:sp>
  </cdr:relSizeAnchor>
  <cdr:relSizeAnchor xmlns:cdr="http://schemas.openxmlformats.org/drawingml/2006/chartDrawing">
    <cdr:from>
      <cdr:x>0.383</cdr:x>
      <cdr:y>0.65983</cdr:y>
    </cdr:from>
    <cdr:to>
      <cdr:x>0.47223</cdr:x>
      <cdr:y>0.82765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3793998" y="3449149"/>
          <a:ext cx="883912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96</a:t>
          </a:r>
        </a:p>
      </cdr:txBody>
    </cdr:sp>
  </cdr:relSizeAnchor>
  <cdr:relSizeAnchor xmlns:cdr="http://schemas.openxmlformats.org/drawingml/2006/chartDrawing">
    <cdr:from>
      <cdr:x>0.55298</cdr:x>
      <cdr:y>0.63342</cdr:y>
    </cdr:from>
    <cdr:to>
      <cdr:x>0.64221</cdr:x>
      <cdr:y>0.80123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477820" y="3311113"/>
          <a:ext cx="883912" cy="8771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20</a:t>
          </a:r>
        </a:p>
      </cdr:txBody>
    </cdr:sp>
  </cdr:relSizeAnchor>
  <cdr:relSizeAnchor xmlns:cdr="http://schemas.openxmlformats.org/drawingml/2006/chartDrawing">
    <cdr:from>
      <cdr:x>0.72267</cdr:x>
      <cdr:y>0.64542</cdr:y>
    </cdr:from>
    <cdr:to>
      <cdr:x>0.8119</cdr:x>
      <cdr:y>0.81324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7158769" y="3373803"/>
          <a:ext cx="883912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26</a:t>
          </a:r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0.67349</cdr:x>
      <cdr:y>0.50849</cdr:y>
    </cdr:from>
    <cdr:to>
      <cdr:x>0.76272</cdr:x>
      <cdr:y>0.6763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671624" y="2658035"/>
          <a:ext cx="883913" cy="8771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68</a:t>
          </a:r>
        </a:p>
      </cdr:txBody>
    </cdr:sp>
  </cdr:relSizeAnchor>
  <cdr:relSizeAnchor xmlns:cdr="http://schemas.openxmlformats.org/drawingml/2006/chartDrawing">
    <cdr:from>
      <cdr:x>0.2484</cdr:x>
      <cdr:y>0.48397</cdr:y>
    </cdr:from>
    <cdr:to>
      <cdr:x>0.35965</cdr:x>
      <cdr:y>0.6725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460658" y="2529842"/>
          <a:ext cx="1102010" cy="98551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212</a:t>
          </a:r>
        </a:p>
      </cdr:txBody>
    </cdr:sp>
  </cdr:relSizeAnchor>
  <cdr:relSizeAnchor xmlns:cdr="http://schemas.openxmlformats.org/drawingml/2006/chartDrawing">
    <cdr:from>
      <cdr:x>0.45878</cdr:x>
      <cdr:y>0.45263</cdr:y>
    </cdr:from>
    <cdr:to>
      <cdr:x>0.57177</cdr:x>
      <cdr:y>0.62025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544658" y="2366065"/>
          <a:ext cx="1119282" cy="87618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104</a:t>
          </a:r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0.67539</cdr:x>
      <cdr:y>0.595</cdr:y>
    </cdr:from>
    <cdr:to>
      <cdr:x>0.76462</cdr:x>
      <cdr:y>0.76281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6690381" y="3110246"/>
          <a:ext cx="883913" cy="87719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24</a:t>
          </a:r>
        </a:p>
      </cdr:txBody>
    </cdr:sp>
  </cdr:relSizeAnchor>
  <cdr:relSizeAnchor xmlns:cdr="http://schemas.openxmlformats.org/drawingml/2006/chartDrawing">
    <cdr:from>
      <cdr:x>0.2463</cdr:x>
      <cdr:y>0.34791</cdr:y>
    </cdr:from>
    <cdr:to>
      <cdr:x>0.35755</cdr:x>
      <cdr:y>0.53644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2439868" y="1818653"/>
          <a:ext cx="1102043" cy="9855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312</a:t>
          </a:r>
        </a:p>
      </cdr:txBody>
    </cdr:sp>
  </cdr:relSizeAnchor>
  <cdr:relSizeAnchor xmlns:cdr="http://schemas.openxmlformats.org/drawingml/2006/chartDrawing">
    <cdr:from>
      <cdr:x>0.46304</cdr:x>
      <cdr:y>0.51296</cdr:y>
    </cdr:from>
    <cdr:to>
      <cdr:x>0.55227</cdr:x>
      <cdr:y>0.68078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4586843" y="2681404"/>
          <a:ext cx="883912" cy="8772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ru-RU" sz="4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48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105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0025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03091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3866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97253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6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627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433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084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8713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519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50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1858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486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642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58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CD37F-7629-4302-A58D-A58CDFD20F3D}" type="datetimeFigureOut">
              <a:rPr lang="ru-RU" smtClean="0"/>
              <a:t>18.04.2023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191D697-0290-401E-820F-7C7100F8B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947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6424" y="1842449"/>
            <a:ext cx="9369331" cy="247024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родительского мнения </a:t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результативности работы  </a:t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ГБОУ школы № 26 г. Краснодара </a:t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2022-2023 учебном году</a:t>
            </a:r>
            <a:b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(качество оказания государственной услуги)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61464" y="6168786"/>
            <a:ext cx="8791575" cy="412845"/>
          </a:xfrm>
        </p:spPr>
        <p:txBody>
          <a:bodyPr>
            <a:normAutofit/>
          </a:bodyPr>
          <a:lstStyle/>
          <a:p>
            <a:pPr algn="ctr"/>
            <a:r>
              <a:rPr lang="ru-RU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Март 2023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3287654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6116001"/>
              </p:ext>
            </p:extLst>
          </p:nvPr>
        </p:nvGraphicFramePr>
        <p:xfrm>
          <a:off x="1796732" y="624840"/>
          <a:ext cx="9906000" cy="5227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221131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4385245"/>
              </p:ext>
            </p:extLst>
          </p:nvPr>
        </p:nvGraphicFramePr>
        <p:xfrm>
          <a:off x="1796732" y="624840"/>
          <a:ext cx="9906000" cy="5227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3840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05971" y="529958"/>
            <a:ext cx="10222172" cy="1478570"/>
          </a:xfrm>
        </p:spPr>
        <p:txBody>
          <a:bodyPr>
            <a:noAutofit/>
          </a:bodyPr>
          <a:lstStyle/>
          <a:p>
            <a:pPr algn="just"/>
            <a:r>
              <a:rPr lang="ru-RU" sz="20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целях независимой оценки качества образовательной деятельности школы </a:t>
            </a:r>
            <a:r>
              <a:rPr lang="ru-RU" sz="2400" b="1" u="sng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384 из 395 родителей заполнили анкету</a:t>
            </a:r>
            <a:r>
              <a:rPr lang="ru-RU" sz="2400" b="1" cap="none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отметив позиции, в наибольшей степени отвечающие вашему мнению. В каждом вопросе необходимо было выбрать только один вариант ответа. </a:t>
            </a:r>
            <a:br>
              <a:rPr lang="ru-RU" sz="24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u="sng" cap="none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ОТВЕТЫ УЧАСТНИКОВ: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3819910"/>
              </p:ext>
            </p:extLst>
          </p:nvPr>
        </p:nvGraphicFramePr>
        <p:xfrm>
          <a:off x="1141412" y="2699863"/>
          <a:ext cx="10418242" cy="38647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1142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6774673"/>
              </p:ext>
            </p:extLst>
          </p:nvPr>
        </p:nvGraphicFramePr>
        <p:xfrm>
          <a:off x="1796732" y="624840"/>
          <a:ext cx="9906000" cy="5227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1402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93891011"/>
              </p:ext>
            </p:extLst>
          </p:nvPr>
        </p:nvGraphicFramePr>
        <p:xfrm>
          <a:off x="1796732" y="624840"/>
          <a:ext cx="9906000" cy="5227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510494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5266882"/>
              </p:ext>
            </p:extLst>
          </p:nvPr>
        </p:nvGraphicFramePr>
        <p:xfrm>
          <a:off x="1796732" y="624840"/>
          <a:ext cx="9906000" cy="5227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5468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190843"/>
              </p:ext>
            </p:extLst>
          </p:nvPr>
        </p:nvGraphicFramePr>
        <p:xfrm>
          <a:off x="1796732" y="624840"/>
          <a:ext cx="9906000" cy="5227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41193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0267325"/>
              </p:ext>
            </p:extLst>
          </p:nvPr>
        </p:nvGraphicFramePr>
        <p:xfrm>
          <a:off x="1796732" y="624840"/>
          <a:ext cx="9906000" cy="5227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2719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975268"/>
              </p:ext>
            </p:extLst>
          </p:nvPr>
        </p:nvGraphicFramePr>
        <p:xfrm>
          <a:off x="1796732" y="624840"/>
          <a:ext cx="9906000" cy="5227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0366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78035104"/>
              </p:ext>
            </p:extLst>
          </p:nvPr>
        </p:nvGraphicFramePr>
        <p:xfrm>
          <a:off x="1796732" y="624840"/>
          <a:ext cx="9906000" cy="5227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6029063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Синий и зеленый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1507</TotalTime>
  <Words>274</Words>
  <Application>Microsoft Office PowerPoint</Application>
  <PresentationFormat>Широкоэкранный</PresentationFormat>
  <Paragraphs>54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Times New Roman</vt:lpstr>
      <vt:lpstr>Wingdings 3</vt:lpstr>
      <vt:lpstr>Легкий дым</vt:lpstr>
      <vt:lpstr>Мониторинг родительского мнения  о результативности работы   ГБОУ школы № 26 г. Краснодара  в 2022-2023 учебном году (качество оказания государственной услуги)</vt:lpstr>
      <vt:lpstr> В целях независимой оценки качества образовательной деятельности школы 384 из 395 родителей заполнили анкету, отметив позиции, в наибольшей степени отвечающие вашему мнению. В каждом вопросе необходимо было выбрать только один вариант ответа.  ОТВЕТЫ УЧАСТНИКОВ: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родительского мнения  о результативности работы   ГКОУ школы-интерната г. Краснодара  в 2022-2023 учебном году (качество оказания государственной услуги)</dc:title>
  <dc:creator>Учетная запись Майкрософт</dc:creator>
  <cp:lastModifiedBy>Олеся Владимировна</cp:lastModifiedBy>
  <cp:revision>21</cp:revision>
  <dcterms:created xsi:type="dcterms:W3CDTF">2023-02-21T11:02:41Z</dcterms:created>
  <dcterms:modified xsi:type="dcterms:W3CDTF">2023-04-18T14:25:32Z</dcterms:modified>
</cp:coreProperties>
</file>